
<file path=[Content_Types].xml><?xml version="1.0" encoding="utf-8"?>
<Types xmlns="http://schemas.openxmlformats.org/package/2006/content-types">
  <Default Extension="bin" ContentType="application/vnd.openxmlformats-officedocument.oleObject"/>
  <Default Extension="tmp"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88" d="100"/>
          <a:sy n="88" d="100"/>
        </p:scale>
        <p:origin x="120"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8E06CE-9A34-4BFA-A1BE-85AFC21A84D4}"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1935406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8E06CE-9A34-4BFA-A1BE-85AFC21A84D4}"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39643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8E06CE-9A34-4BFA-A1BE-85AFC21A84D4}"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103713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8E06CE-9A34-4BFA-A1BE-85AFC21A84D4}"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2049174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8E06CE-9A34-4BFA-A1BE-85AFC21A84D4}"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28941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8E06CE-9A34-4BFA-A1BE-85AFC21A84D4}" type="datetimeFigureOut">
              <a:rPr lang="en-US" smtClean="0"/>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419228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8E06CE-9A34-4BFA-A1BE-85AFC21A84D4}" type="datetimeFigureOut">
              <a:rPr lang="en-US" smtClean="0"/>
              <a:t>4/3/2017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1267722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8E06CE-9A34-4BFA-A1BE-85AFC21A84D4}" type="datetimeFigureOut">
              <a:rPr lang="en-US" smtClean="0"/>
              <a:t>4/3/2017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364800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E06CE-9A34-4BFA-A1BE-85AFC21A84D4}" type="datetimeFigureOut">
              <a:rPr lang="en-US" smtClean="0"/>
              <a:t>4/3/2017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219408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8E06CE-9A34-4BFA-A1BE-85AFC21A84D4}" type="datetimeFigureOut">
              <a:rPr lang="en-US" smtClean="0"/>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266714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8E06CE-9A34-4BFA-A1BE-85AFC21A84D4}" type="datetimeFigureOut">
              <a:rPr lang="en-US" smtClean="0"/>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2F775-3575-4821-AD20-3997E522D180}" type="slidenum">
              <a:rPr lang="en-US" smtClean="0"/>
              <a:t>‹#›</a:t>
            </a:fld>
            <a:endParaRPr lang="en-US"/>
          </a:p>
        </p:txBody>
      </p:sp>
    </p:spTree>
    <p:extLst>
      <p:ext uri="{BB962C8B-B14F-4D97-AF65-F5344CB8AC3E}">
        <p14:creationId xmlns:p14="http://schemas.microsoft.com/office/powerpoint/2010/main" val="1625935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E06CE-9A34-4BFA-A1BE-85AFC21A84D4}" type="datetimeFigureOut">
              <a:rPr lang="en-US" smtClean="0"/>
              <a:t>4/3/2017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2F775-3575-4821-AD20-3997E522D180}" type="slidenum">
              <a:rPr lang="en-US" smtClean="0"/>
              <a:t>‹#›</a:t>
            </a:fld>
            <a:endParaRPr lang="en-US"/>
          </a:p>
        </p:txBody>
      </p:sp>
    </p:spTree>
    <p:extLst>
      <p:ext uri="{BB962C8B-B14F-4D97-AF65-F5344CB8AC3E}">
        <p14:creationId xmlns:p14="http://schemas.microsoft.com/office/powerpoint/2010/main" val="376346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aloverde.edu/business/fiscal-budget/default.asp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tmp"/><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ww.irs.gov/pub/irs-pdf/p5137.pd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www.irs.gov/pub/irs-pdf/p5137.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32505"/>
            <a:ext cx="9144000" cy="2387600"/>
          </a:xfrm>
        </p:spPr>
        <p:txBody>
          <a:bodyPr>
            <a:normAutofit/>
          </a:bodyPr>
          <a:lstStyle/>
          <a:p>
            <a:r>
              <a:rPr lang="en-US" sz="7200" b="1" u="sng" dirty="0" smtClean="0"/>
              <a:t>Accounting Advisories</a:t>
            </a:r>
            <a:endParaRPr lang="en-US" sz="7200" b="1" u="sng" dirty="0"/>
          </a:p>
        </p:txBody>
      </p:sp>
      <p:sp>
        <p:nvSpPr>
          <p:cNvPr id="3" name="Subtitle 2"/>
          <p:cNvSpPr>
            <a:spLocks noGrp="1"/>
          </p:cNvSpPr>
          <p:nvPr>
            <p:ph type="subTitle" idx="1"/>
          </p:nvPr>
        </p:nvSpPr>
        <p:spPr>
          <a:xfrm>
            <a:off x="1524000" y="3797981"/>
            <a:ext cx="9144000" cy="1655762"/>
          </a:xfrm>
        </p:spPr>
        <p:txBody>
          <a:bodyPr>
            <a:normAutofit fontScale="85000" lnSpcReduction="10000"/>
          </a:bodyPr>
          <a:lstStyle/>
          <a:p>
            <a:r>
              <a:rPr lang="en-US" dirty="0"/>
              <a:t>The Business Services Office is launching a new </a:t>
            </a:r>
            <a:r>
              <a:rPr lang="en-US" b="1" i="1" dirty="0"/>
              <a:t>Accounting Advisory</a:t>
            </a:r>
            <a:r>
              <a:rPr lang="en-US" dirty="0"/>
              <a:t> service.  The purpose of the service is to notify faculty and staff of changes to accounting processes that have an impact on you.  Impacts could include financial, process or regulatory changes.  Each advisory notice will be posted on the </a:t>
            </a:r>
            <a:r>
              <a:rPr lang="en-US" u="sng" dirty="0">
                <a:hlinkClick r:id="rId2"/>
              </a:rPr>
              <a:t>Fiscal Services Website</a:t>
            </a:r>
            <a:r>
              <a:rPr lang="en-US" dirty="0"/>
              <a:t> and emailed out for reference.  In some cases, advisories will be followed by meetings to help clarify changes and provide a forum for Q&amp;A. </a:t>
            </a:r>
          </a:p>
          <a:p>
            <a:endParaRPr lang="en-US" dirty="0"/>
          </a:p>
        </p:txBody>
      </p:sp>
    </p:spTree>
    <p:extLst>
      <p:ext uri="{BB962C8B-B14F-4D97-AF65-F5344CB8AC3E}">
        <p14:creationId xmlns:p14="http://schemas.microsoft.com/office/powerpoint/2010/main" val="1834101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9704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Koskin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517" y="1156834"/>
            <a:ext cx="3295196" cy="44375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551713" y="1746018"/>
            <a:ext cx="3755571" cy="3693319"/>
          </a:xfrm>
          <a:prstGeom prst="rect">
            <a:avLst/>
          </a:prstGeom>
          <a:noFill/>
        </p:spPr>
        <p:txBody>
          <a:bodyPr wrap="square" rtlCol="0">
            <a:spAutoFit/>
          </a:bodyPr>
          <a:lstStyle/>
          <a:p>
            <a:pPr algn="ctr"/>
            <a:r>
              <a:rPr lang="en-US" dirty="0" smtClean="0"/>
              <a:t>John Koskinen</a:t>
            </a:r>
          </a:p>
          <a:p>
            <a:pPr algn="ctr"/>
            <a:endParaRPr lang="en-US" dirty="0"/>
          </a:p>
          <a:p>
            <a:pPr algn="ctr"/>
            <a:r>
              <a:rPr lang="en-US" dirty="0" smtClean="0"/>
              <a:t>Commissioner of IRS</a:t>
            </a:r>
          </a:p>
          <a:p>
            <a:pPr algn="ctr"/>
            <a:endParaRPr lang="en-US" dirty="0"/>
          </a:p>
          <a:p>
            <a:pPr algn="ctr"/>
            <a:r>
              <a:rPr lang="en-US" dirty="0" smtClean="0"/>
              <a:t>Assumed Office:  12/23/13</a:t>
            </a:r>
          </a:p>
          <a:p>
            <a:pPr algn="ctr"/>
            <a:endParaRPr lang="en-US" dirty="0" smtClean="0"/>
          </a:p>
          <a:p>
            <a:pPr algn="ctr"/>
            <a:r>
              <a:rPr lang="en-US" dirty="0" smtClean="0"/>
              <a:t>Previously: Chairman of Freddie Mac</a:t>
            </a:r>
          </a:p>
          <a:p>
            <a:pPr algn="ctr"/>
            <a:endParaRPr lang="en-US" dirty="0" smtClean="0"/>
          </a:p>
          <a:p>
            <a:pPr algn="ctr"/>
            <a:r>
              <a:rPr lang="en-US" dirty="0" smtClean="0"/>
              <a:t>Internal Revenue Service</a:t>
            </a:r>
          </a:p>
          <a:p>
            <a:pPr algn="ctr"/>
            <a:r>
              <a:rPr lang="en-US" dirty="0" smtClean="0"/>
              <a:t>1111 Constitution Avenue, NW</a:t>
            </a:r>
          </a:p>
          <a:p>
            <a:pPr algn="ctr"/>
            <a:r>
              <a:rPr lang="en-US" dirty="0" smtClean="0"/>
              <a:t>Washington, DC 20224</a:t>
            </a:r>
            <a:endParaRPr lang="en-US" dirty="0"/>
          </a:p>
          <a:p>
            <a:pPr algn="ctr"/>
            <a:endParaRPr lang="en-US" dirty="0"/>
          </a:p>
          <a:p>
            <a:pPr algn="r"/>
            <a:r>
              <a:rPr lang="en-US" sz="1000" dirty="0" smtClean="0"/>
              <a:t>Retrieved from www.irs.gov</a:t>
            </a:r>
            <a:endParaRPr lang="en-US" sz="1000" dirty="0"/>
          </a:p>
        </p:txBody>
      </p:sp>
    </p:spTree>
    <p:extLst>
      <p:ext uri="{BB962C8B-B14F-4D97-AF65-F5344CB8AC3E}">
        <p14:creationId xmlns:p14="http://schemas.microsoft.com/office/powerpoint/2010/main" val="400861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941801210"/>
              </p:ext>
            </p:extLst>
          </p:nvPr>
        </p:nvGraphicFramePr>
        <p:xfrm>
          <a:off x="2071008" y="757038"/>
          <a:ext cx="8115300" cy="5422900"/>
        </p:xfrm>
        <a:graphic>
          <a:graphicData uri="http://schemas.openxmlformats.org/presentationml/2006/ole">
            <mc:AlternateContent xmlns:mc="http://schemas.openxmlformats.org/markup-compatibility/2006">
              <mc:Choice xmlns:v="urn:schemas-microsoft-com:vml" Requires="v">
                <p:oleObj spid="_x0000_s1028" name="Document" r:id="rId3" imgW="8115934" imgH="5423438" progId="Word.Document.12">
                  <p:embed/>
                </p:oleObj>
              </mc:Choice>
              <mc:Fallback>
                <p:oleObj name="Document" r:id="rId3" imgW="8115934" imgH="5423438" progId="Word.Document.12">
                  <p:embed/>
                  <p:pic>
                    <p:nvPicPr>
                      <p:cNvPr id="0" name=""/>
                      <p:cNvPicPr/>
                      <p:nvPr/>
                    </p:nvPicPr>
                    <p:blipFill>
                      <a:blip r:embed="rId4"/>
                      <a:stretch>
                        <a:fillRect/>
                      </a:stretch>
                    </p:blipFill>
                    <p:spPr>
                      <a:xfrm>
                        <a:off x="2071008" y="757038"/>
                        <a:ext cx="8115300" cy="5422900"/>
                      </a:xfrm>
                      <a:prstGeom prst="rect">
                        <a:avLst/>
                      </a:prstGeom>
                    </p:spPr>
                  </p:pic>
                </p:oleObj>
              </mc:Fallback>
            </mc:AlternateContent>
          </a:graphicData>
        </a:graphic>
      </p:graphicFrame>
      <p:pic>
        <p:nvPicPr>
          <p:cNvPr id="6" name="Picture 5" descr="AA2017-01.pdf - Adobe Acrobat Reader DC"/>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4026" y="108263"/>
            <a:ext cx="6886576" cy="6641474"/>
          </a:xfrm>
          <a:prstGeom prst="rect">
            <a:avLst/>
          </a:prstGeom>
        </p:spPr>
      </p:pic>
      <p:sp>
        <p:nvSpPr>
          <p:cNvPr id="8" name="Left Arrow 7"/>
          <p:cNvSpPr/>
          <p:nvPr/>
        </p:nvSpPr>
        <p:spPr>
          <a:xfrm>
            <a:off x="5163909" y="2179973"/>
            <a:ext cx="3761018" cy="1569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5163908" y="2623789"/>
            <a:ext cx="3761018" cy="1674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5163908" y="2946224"/>
            <a:ext cx="3761018" cy="1742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5163908" y="3332509"/>
            <a:ext cx="3761018" cy="1944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6934199" y="4715355"/>
            <a:ext cx="1990727" cy="16144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957584" y="2059222"/>
            <a:ext cx="3060242" cy="369332"/>
          </a:xfrm>
          <a:prstGeom prst="rect">
            <a:avLst/>
          </a:prstGeom>
          <a:noFill/>
        </p:spPr>
        <p:txBody>
          <a:bodyPr wrap="square" rtlCol="0">
            <a:spAutoFit/>
          </a:bodyPr>
          <a:lstStyle/>
          <a:p>
            <a:r>
              <a:rPr lang="en-US" dirty="0" smtClean="0"/>
              <a:t>Advisory # and date published</a:t>
            </a:r>
            <a:endParaRPr lang="en-US" dirty="0"/>
          </a:p>
        </p:txBody>
      </p:sp>
      <p:sp>
        <p:nvSpPr>
          <p:cNvPr id="15" name="TextBox 14"/>
          <p:cNvSpPr txBox="1"/>
          <p:nvPr/>
        </p:nvSpPr>
        <p:spPr>
          <a:xfrm>
            <a:off x="8957584" y="2535490"/>
            <a:ext cx="2329542" cy="369332"/>
          </a:xfrm>
          <a:prstGeom prst="rect">
            <a:avLst/>
          </a:prstGeom>
          <a:noFill/>
        </p:spPr>
        <p:txBody>
          <a:bodyPr wrap="square" rtlCol="0">
            <a:spAutoFit/>
          </a:bodyPr>
          <a:lstStyle/>
          <a:p>
            <a:r>
              <a:rPr lang="en-US" dirty="0" smtClean="0"/>
              <a:t>Who it impacts</a:t>
            </a:r>
            <a:endParaRPr lang="en-US" dirty="0"/>
          </a:p>
        </p:txBody>
      </p:sp>
      <p:sp>
        <p:nvSpPr>
          <p:cNvPr id="16" name="TextBox 15"/>
          <p:cNvSpPr txBox="1"/>
          <p:nvPr/>
        </p:nvSpPr>
        <p:spPr>
          <a:xfrm>
            <a:off x="8957584" y="2847445"/>
            <a:ext cx="2329542" cy="369332"/>
          </a:xfrm>
          <a:prstGeom prst="rect">
            <a:avLst/>
          </a:prstGeom>
          <a:noFill/>
        </p:spPr>
        <p:txBody>
          <a:bodyPr wrap="square" rtlCol="0">
            <a:spAutoFit/>
          </a:bodyPr>
          <a:lstStyle/>
          <a:p>
            <a:r>
              <a:rPr lang="en-US" dirty="0" smtClean="0"/>
              <a:t>Who produced doc</a:t>
            </a:r>
            <a:endParaRPr lang="en-US" dirty="0"/>
          </a:p>
        </p:txBody>
      </p:sp>
      <p:sp>
        <p:nvSpPr>
          <p:cNvPr id="17" name="TextBox 16"/>
          <p:cNvSpPr txBox="1"/>
          <p:nvPr/>
        </p:nvSpPr>
        <p:spPr>
          <a:xfrm>
            <a:off x="9021537" y="3262376"/>
            <a:ext cx="2329542" cy="369332"/>
          </a:xfrm>
          <a:prstGeom prst="rect">
            <a:avLst/>
          </a:prstGeom>
          <a:noFill/>
        </p:spPr>
        <p:txBody>
          <a:bodyPr wrap="square" rtlCol="0">
            <a:spAutoFit/>
          </a:bodyPr>
          <a:lstStyle/>
          <a:p>
            <a:r>
              <a:rPr lang="en-US" dirty="0" smtClean="0"/>
              <a:t>Subject</a:t>
            </a:r>
            <a:endParaRPr lang="en-US" dirty="0"/>
          </a:p>
        </p:txBody>
      </p:sp>
      <p:sp>
        <p:nvSpPr>
          <p:cNvPr id="18" name="TextBox 17"/>
          <p:cNvSpPr txBox="1"/>
          <p:nvPr/>
        </p:nvSpPr>
        <p:spPr>
          <a:xfrm>
            <a:off x="9001807" y="3662375"/>
            <a:ext cx="2635022" cy="369332"/>
          </a:xfrm>
          <a:prstGeom prst="rect">
            <a:avLst/>
          </a:prstGeom>
          <a:noFill/>
        </p:spPr>
        <p:txBody>
          <a:bodyPr wrap="square" rtlCol="0">
            <a:spAutoFit/>
          </a:bodyPr>
          <a:lstStyle/>
          <a:p>
            <a:r>
              <a:rPr lang="en-US" dirty="0" smtClean="0"/>
              <a:t>Brief summary of change</a:t>
            </a:r>
            <a:endParaRPr lang="en-US" dirty="0"/>
          </a:p>
        </p:txBody>
      </p:sp>
      <p:sp>
        <p:nvSpPr>
          <p:cNvPr id="19" name="Left Arrow 18"/>
          <p:cNvSpPr/>
          <p:nvPr/>
        </p:nvSpPr>
        <p:spPr>
          <a:xfrm>
            <a:off x="6966857" y="5923422"/>
            <a:ext cx="1990727" cy="16144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Arrow 19"/>
          <p:cNvSpPr/>
          <p:nvPr/>
        </p:nvSpPr>
        <p:spPr>
          <a:xfrm>
            <a:off x="6966857" y="3769275"/>
            <a:ext cx="1990727" cy="16144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001807" y="4611411"/>
            <a:ext cx="2241096" cy="369332"/>
          </a:xfrm>
          <a:prstGeom prst="rect">
            <a:avLst/>
          </a:prstGeom>
          <a:noFill/>
        </p:spPr>
        <p:txBody>
          <a:bodyPr wrap="square" rtlCol="0">
            <a:spAutoFit/>
          </a:bodyPr>
          <a:lstStyle/>
          <a:p>
            <a:r>
              <a:rPr lang="en-US" dirty="0" smtClean="0"/>
              <a:t>Documentation</a:t>
            </a:r>
            <a:endParaRPr lang="en-US" dirty="0"/>
          </a:p>
        </p:txBody>
      </p:sp>
      <p:sp>
        <p:nvSpPr>
          <p:cNvPr id="22" name="TextBox 21"/>
          <p:cNvSpPr txBox="1"/>
          <p:nvPr/>
        </p:nvSpPr>
        <p:spPr>
          <a:xfrm>
            <a:off x="8976635" y="5804104"/>
            <a:ext cx="2241096" cy="369332"/>
          </a:xfrm>
          <a:prstGeom prst="rect">
            <a:avLst/>
          </a:prstGeom>
          <a:noFill/>
        </p:spPr>
        <p:txBody>
          <a:bodyPr wrap="square" rtlCol="0">
            <a:spAutoFit/>
          </a:bodyPr>
          <a:lstStyle/>
          <a:p>
            <a:r>
              <a:rPr lang="en-US" dirty="0" smtClean="0"/>
              <a:t>Follow up or guidance</a:t>
            </a:r>
            <a:endParaRPr lang="en-US" dirty="0"/>
          </a:p>
        </p:txBody>
      </p:sp>
    </p:spTree>
    <p:extLst>
      <p:ext uri="{BB962C8B-B14F-4D97-AF65-F5344CB8AC3E}">
        <p14:creationId xmlns:p14="http://schemas.microsoft.com/office/powerpoint/2010/main" val="293687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32" y="0"/>
            <a:ext cx="11680936" cy="6858000"/>
          </a:xfrm>
          <a:prstGeom prst="rect">
            <a:avLst/>
          </a:prstGeom>
        </p:spPr>
      </p:pic>
      <p:sp>
        <p:nvSpPr>
          <p:cNvPr id="6" name="Left Arrow 5"/>
          <p:cNvSpPr/>
          <p:nvPr/>
        </p:nvSpPr>
        <p:spPr>
          <a:xfrm rot="150729">
            <a:off x="2525486" y="2320486"/>
            <a:ext cx="5910943"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7021286" y="3325158"/>
            <a:ext cx="1417313" cy="2453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38599" y="2386191"/>
            <a:ext cx="3081577" cy="369332"/>
          </a:xfrm>
          <a:prstGeom prst="rect">
            <a:avLst/>
          </a:prstGeom>
          <a:noFill/>
        </p:spPr>
        <p:txBody>
          <a:bodyPr wrap="square" rtlCol="0">
            <a:spAutoFit/>
          </a:bodyPr>
          <a:lstStyle/>
          <a:p>
            <a:r>
              <a:rPr lang="en-US" dirty="0" smtClean="0"/>
              <a:t>Accounting Advisory database</a:t>
            </a:r>
            <a:endParaRPr lang="en-US" dirty="0"/>
          </a:p>
        </p:txBody>
      </p:sp>
      <p:sp>
        <p:nvSpPr>
          <p:cNvPr id="9" name="TextBox 8"/>
          <p:cNvSpPr txBox="1"/>
          <p:nvPr/>
        </p:nvSpPr>
        <p:spPr>
          <a:xfrm>
            <a:off x="8438599" y="3105833"/>
            <a:ext cx="3081577" cy="646331"/>
          </a:xfrm>
          <a:prstGeom prst="rect">
            <a:avLst/>
          </a:prstGeom>
          <a:noFill/>
        </p:spPr>
        <p:txBody>
          <a:bodyPr wrap="square" rtlCol="0">
            <a:spAutoFit/>
          </a:bodyPr>
          <a:lstStyle/>
          <a:p>
            <a:r>
              <a:rPr lang="en-US" dirty="0" smtClean="0"/>
              <a:t>Most recent Advisories and any upcoming meetings</a:t>
            </a:r>
            <a:endParaRPr lang="en-US" dirty="0"/>
          </a:p>
        </p:txBody>
      </p:sp>
    </p:spTree>
    <p:extLst>
      <p:ext uri="{BB962C8B-B14F-4D97-AF65-F5344CB8AC3E}">
        <p14:creationId xmlns:p14="http://schemas.microsoft.com/office/powerpoint/2010/main" val="4057387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Why are we doing this?</a:t>
            </a:r>
            <a:endParaRPr lang="en-US" b="1" u="sng" dirty="0"/>
          </a:p>
        </p:txBody>
      </p:sp>
      <p:sp>
        <p:nvSpPr>
          <p:cNvPr id="3" name="Content Placeholder 2"/>
          <p:cNvSpPr>
            <a:spLocks noGrp="1"/>
          </p:cNvSpPr>
          <p:nvPr>
            <p:ph idx="1"/>
          </p:nvPr>
        </p:nvSpPr>
        <p:spPr/>
        <p:txBody>
          <a:bodyPr/>
          <a:lstStyle/>
          <a:p>
            <a:r>
              <a:rPr lang="en-US" dirty="0" smtClean="0"/>
              <a:t>To keep you informed of changes</a:t>
            </a:r>
          </a:p>
          <a:p>
            <a:r>
              <a:rPr lang="en-US" dirty="0" smtClean="0"/>
              <a:t>So you understand why things are changing</a:t>
            </a:r>
          </a:p>
          <a:p>
            <a:r>
              <a:rPr lang="en-US" dirty="0" smtClean="0"/>
              <a:t>So you know what to do going forward</a:t>
            </a:r>
          </a:p>
          <a:p>
            <a:pPr marL="0" indent="0">
              <a:buNone/>
            </a:pPr>
            <a:endParaRPr lang="en-US" dirty="0"/>
          </a:p>
        </p:txBody>
      </p:sp>
      <p:pic>
        <p:nvPicPr>
          <p:cNvPr id="2050" name="Picture 2" descr="Image result for benjamin disrael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2804" y="3871978"/>
            <a:ext cx="1836511" cy="230082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595257" y="4593772"/>
            <a:ext cx="5225143" cy="646331"/>
          </a:xfrm>
          <a:prstGeom prst="rect">
            <a:avLst/>
          </a:prstGeom>
          <a:noFill/>
        </p:spPr>
        <p:txBody>
          <a:bodyPr wrap="square" rtlCol="0">
            <a:spAutoFit/>
          </a:bodyPr>
          <a:lstStyle/>
          <a:p>
            <a:r>
              <a:rPr lang="en-US" b="1" dirty="0" smtClean="0"/>
              <a:t>Change is inevitable.  Change is constant</a:t>
            </a:r>
          </a:p>
          <a:p>
            <a:r>
              <a:rPr lang="en-US" dirty="0"/>
              <a:t>	</a:t>
            </a:r>
            <a:r>
              <a:rPr lang="en-US" dirty="0" smtClean="0"/>
              <a:t>	</a:t>
            </a:r>
            <a:r>
              <a:rPr lang="en-US" sz="1100" i="1" dirty="0" smtClean="0"/>
              <a:t>Benjamin </a:t>
            </a:r>
            <a:r>
              <a:rPr lang="en-US" sz="1100" i="1" dirty="0" err="1" smtClean="0"/>
              <a:t>Disraili</a:t>
            </a:r>
            <a:r>
              <a:rPr lang="en-US" sz="1100" i="1" dirty="0" smtClean="0"/>
              <a:t> – British Prime Minister 1868 - 1880</a:t>
            </a:r>
            <a:endParaRPr lang="en-US" sz="1100" i="1" dirty="0"/>
          </a:p>
        </p:txBody>
      </p:sp>
    </p:spTree>
    <p:extLst>
      <p:ext uri="{BB962C8B-B14F-4D97-AF65-F5344CB8AC3E}">
        <p14:creationId xmlns:p14="http://schemas.microsoft.com/office/powerpoint/2010/main" val="199607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6" y="2063296"/>
            <a:ext cx="10515600" cy="1325563"/>
          </a:xfrm>
        </p:spPr>
        <p:txBody>
          <a:bodyPr>
            <a:normAutofit/>
          </a:bodyPr>
          <a:lstStyle/>
          <a:p>
            <a:pPr algn="ctr"/>
            <a:r>
              <a:rPr lang="en-US" b="1" u="sng" dirty="0" smtClean="0"/>
              <a:t>Accounting Advisory No. 2017-01</a:t>
            </a:r>
            <a:br>
              <a:rPr lang="en-US" b="1" u="sng" dirty="0" smtClean="0"/>
            </a:br>
            <a:r>
              <a:rPr lang="en-US" sz="1200" dirty="0"/>
              <a:t/>
            </a:r>
            <a:br>
              <a:rPr lang="en-US" sz="1200" dirty="0"/>
            </a:br>
            <a:r>
              <a:rPr lang="en-US" sz="2400" dirty="0" smtClean="0"/>
              <a:t>Per Diem Tax – Day Trips</a:t>
            </a:r>
            <a:endParaRPr lang="en-US" sz="2400" b="1" u="sng" dirty="0"/>
          </a:p>
        </p:txBody>
      </p:sp>
    </p:spTree>
    <p:extLst>
      <p:ext uri="{BB962C8B-B14F-4D97-AF65-F5344CB8AC3E}">
        <p14:creationId xmlns:p14="http://schemas.microsoft.com/office/powerpoint/2010/main" val="2717586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66304"/>
          </a:xfrm>
        </p:spPr>
        <p:txBody>
          <a:bodyPr>
            <a:noAutofit/>
          </a:bodyPr>
          <a:lstStyle/>
          <a:p>
            <a:r>
              <a:rPr lang="en-US" sz="2000" dirty="0"/>
              <a:t/>
            </a:r>
            <a:br>
              <a:rPr lang="en-US" sz="2000" dirty="0"/>
            </a:br>
            <a:r>
              <a:rPr lang="en-US" sz="1600" b="1" dirty="0" smtClean="0"/>
              <a:t>Meals </a:t>
            </a:r>
            <a:r>
              <a:rPr lang="en-US" sz="1600" b="1" dirty="0"/>
              <a:t>Away From Tax Home But Not Overnight Generally, these meals are taxable as wages to the employee because travel must be away from home overnight to be excludable. </a:t>
            </a:r>
            <a:r>
              <a:rPr lang="en-US" sz="1600" dirty="0" smtClean="0"/>
              <a:t/>
            </a:r>
            <a:br>
              <a:rPr lang="en-US" sz="1600" dirty="0" smtClean="0"/>
            </a:br>
            <a:r>
              <a:rPr lang="en-US" sz="1600" dirty="0"/>
              <a:t/>
            </a:r>
            <a:br>
              <a:rPr lang="en-US" sz="1600" dirty="0"/>
            </a:br>
            <a:r>
              <a:rPr lang="en-US" sz="1600" i="1" dirty="0"/>
              <a:t>Example: An employee is required to travel out of town to work for the day. The employer agrees to pay for the employee’s meals while away. The employee leaves home at 7:00 a.m. and returns home at 9:00 p.m. Before the employee returns in the evening, the employee takes a nap in his car for an hour. </a:t>
            </a:r>
            <a:r>
              <a:rPr lang="en-US" sz="1600" b="1" dirty="0" smtClean="0"/>
              <a:t/>
            </a:r>
            <a:br>
              <a:rPr lang="en-US" sz="1600" b="1" dirty="0" smtClean="0"/>
            </a:br>
            <a:r>
              <a:rPr lang="en-US" sz="1600" dirty="0"/>
              <a:t/>
            </a:r>
            <a:br>
              <a:rPr lang="en-US" sz="1600" dirty="0"/>
            </a:br>
            <a:r>
              <a:rPr lang="en-US" sz="1600" b="1" dirty="0"/>
              <a:t>Although the employee is away from his tax home for substantially longer than a normal work day and even stops for rest, the rest is not considered to be substantial. The employee is not considered to be away from home overnight. Any meal money that the employee receives is taxable as wages. </a:t>
            </a:r>
            <a:r>
              <a:rPr lang="en-US" sz="2000" b="1" dirty="0" smtClean="0"/>
              <a:t/>
            </a:r>
            <a:br>
              <a:rPr lang="en-US" sz="2000" b="1" dirty="0" smtClean="0"/>
            </a:br>
            <a:r>
              <a:rPr lang="en-US" sz="2000" dirty="0"/>
              <a:t/>
            </a:r>
            <a:br>
              <a:rPr lang="en-US" sz="2000" dirty="0"/>
            </a:br>
            <a:r>
              <a:rPr lang="en-US" sz="1600" dirty="0">
                <a:hlinkClick r:id="rId2"/>
              </a:rPr>
              <a:t>https://www.irs.gov/pub/irs-pdf/p5137.pdf </a:t>
            </a:r>
            <a:r>
              <a:rPr lang="en-US" sz="1600" dirty="0" smtClean="0">
                <a:hlinkClick r:id="rId2"/>
              </a:rPr>
              <a:t>     p.46 </a:t>
            </a:r>
            <a:endParaRPr lang="en-US" sz="1600" dirty="0"/>
          </a:p>
        </p:txBody>
      </p:sp>
    </p:spTree>
    <p:extLst>
      <p:ext uri="{BB962C8B-B14F-4D97-AF65-F5344CB8AC3E}">
        <p14:creationId xmlns:p14="http://schemas.microsoft.com/office/powerpoint/2010/main" val="1086610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0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9496"/>
            <a:ext cx="10515600" cy="1325563"/>
          </a:xfrm>
        </p:spPr>
        <p:txBody>
          <a:bodyPr>
            <a:normAutofit/>
          </a:bodyPr>
          <a:lstStyle/>
          <a:p>
            <a:pPr algn="ctr"/>
            <a:r>
              <a:rPr lang="en-US" b="1" u="sng" dirty="0" smtClean="0"/>
              <a:t>Accounting Advisory No. 2017-02</a:t>
            </a:r>
            <a:br>
              <a:rPr lang="en-US" b="1" u="sng" dirty="0" smtClean="0"/>
            </a:br>
            <a:r>
              <a:rPr lang="en-US" sz="2700" dirty="0" smtClean="0"/>
              <a:t>Meal Tax - Meetings</a:t>
            </a:r>
            <a:endParaRPr lang="en-US" sz="2700" dirty="0"/>
          </a:p>
        </p:txBody>
      </p:sp>
    </p:spTree>
    <p:extLst>
      <p:ext uri="{BB962C8B-B14F-4D97-AF65-F5344CB8AC3E}">
        <p14:creationId xmlns:p14="http://schemas.microsoft.com/office/powerpoint/2010/main" val="2874328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362246"/>
          </a:xfrm>
        </p:spPr>
        <p:txBody>
          <a:bodyPr>
            <a:noAutofit/>
          </a:bodyPr>
          <a:lstStyle/>
          <a:p>
            <a:r>
              <a:rPr lang="en-US" sz="1600" dirty="0" smtClean="0"/>
              <a:t>Reimbursements </a:t>
            </a:r>
            <a:r>
              <a:rPr lang="en-US" sz="1600" dirty="0"/>
              <a:t>or allowances provided to employees for meals in the course of entertaining customers may be excludable if the expenses are ordinary and necessary, and meet either a Directly-Related Test or an Associated Entertainment Test. </a:t>
            </a:r>
            <a:r>
              <a:rPr lang="en-US" sz="1600" dirty="0" smtClean="0"/>
              <a:t/>
            </a:r>
            <a:br>
              <a:rPr lang="en-US" sz="1600" dirty="0" smtClean="0"/>
            </a:br>
            <a:r>
              <a:rPr lang="en-US" sz="1600" dirty="0"/>
              <a:t/>
            </a:r>
            <a:br>
              <a:rPr lang="en-US" sz="1600" dirty="0"/>
            </a:br>
            <a:r>
              <a:rPr lang="en-US" sz="1600" b="1" dirty="0"/>
              <a:t>Directly-Related Test </a:t>
            </a:r>
            <a:r>
              <a:rPr lang="en-US" sz="1600" dirty="0"/>
              <a:t>– Entertainment-related meal reimbursements may be excludable from wages if: </a:t>
            </a:r>
            <a:br>
              <a:rPr lang="en-US" sz="1600" dirty="0"/>
            </a:br>
            <a:r>
              <a:rPr lang="en-US" sz="1600" dirty="0"/>
              <a:t> The main purpose of the combined business and meal is the active conduct of business; </a:t>
            </a:r>
            <a:br>
              <a:rPr lang="en-US" sz="1600" dirty="0"/>
            </a:br>
            <a:r>
              <a:rPr lang="en-US" sz="1600" dirty="0"/>
              <a:t> Business is actually conducted during the meal period; and </a:t>
            </a:r>
            <a:br>
              <a:rPr lang="en-US" sz="1600" dirty="0"/>
            </a:br>
            <a:r>
              <a:rPr lang="en-US" sz="1600" dirty="0"/>
              <a:t> There is more than a general expectation of deriving income or some other specific business benefit at some future time. </a:t>
            </a:r>
            <a:br>
              <a:rPr lang="en-US" sz="1600" dirty="0"/>
            </a:br>
            <a:r>
              <a:rPr lang="en-US" sz="1600" dirty="0"/>
              <a:t>All of the facts must be considered, including the nature of the business transacted and the reasons for conducting business during the meal. If the meal takes place in a clear business setting and is for your business or work, the expenses are considered directly related to your business or work. Reg. §1.274-2(c) and (d) </a:t>
            </a:r>
            <a:br>
              <a:rPr lang="en-US" sz="1600" dirty="0"/>
            </a:br>
            <a:r>
              <a:rPr lang="en-US" sz="1600" dirty="0" smtClean="0"/>
              <a:t/>
            </a:r>
            <a:br>
              <a:rPr lang="en-US" sz="1600" dirty="0" smtClean="0"/>
            </a:br>
            <a:r>
              <a:rPr lang="en-US" sz="1600" i="1" dirty="0" smtClean="0"/>
              <a:t>Examples </a:t>
            </a:r>
            <a:r>
              <a:rPr lang="en-US" sz="1600" i="1" dirty="0"/>
              <a:t>of Directly-Related Meals or Entertainment </a:t>
            </a:r>
            <a:r>
              <a:rPr lang="en-US" sz="1600" dirty="0"/>
              <a:t/>
            </a:r>
            <a:br>
              <a:rPr lang="en-US" sz="1600" dirty="0"/>
            </a:br>
            <a:r>
              <a:rPr lang="en-US" sz="1600" dirty="0"/>
              <a:t> </a:t>
            </a:r>
            <a:r>
              <a:rPr lang="en-US" sz="1600" i="1" dirty="0"/>
              <a:t>Meals at a hospitality room sponsored by an employer at a convention. </a:t>
            </a:r>
            <a:r>
              <a:rPr lang="en-US" sz="1600" dirty="0"/>
              <a:t/>
            </a:r>
            <a:br>
              <a:rPr lang="en-US" sz="1600" dirty="0"/>
            </a:br>
            <a:r>
              <a:rPr lang="en-US" sz="1600" dirty="0"/>
              <a:t> Entertainment of civic leaders at the opening of a new city hall. </a:t>
            </a:r>
            <a:br>
              <a:rPr lang="en-US" sz="1600" dirty="0"/>
            </a:br>
            <a:r>
              <a:rPr lang="en-US" sz="1600" dirty="0" smtClean="0"/>
              <a:t/>
            </a:r>
            <a:br>
              <a:rPr lang="en-US" sz="1600" dirty="0" smtClean="0"/>
            </a:br>
            <a:r>
              <a:rPr lang="en-US" sz="1600" b="1" dirty="0" smtClean="0"/>
              <a:t>Associated </a:t>
            </a:r>
            <a:r>
              <a:rPr lang="en-US" sz="1600" b="1" dirty="0"/>
              <a:t>Entertainment Test </a:t>
            </a:r>
            <a:r>
              <a:rPr lang="en-US" sz="1600" dirty="0"/>
              <a:t>- Entertainment-related meal reimbursements meet the associated test and are excludable if the entertainment is: </a:t>
            </a:r>
            <a:br>
              <a:rPr lang="en-US" sz="1600" dirty="0"/>
            </a:br>
            <a:r>
              <a:rPr lang="en-US" sz="1600" dirty="0"/>
              <a:t> Associated with the active conduct of the employer’s business; and </a:t>
            </a:r>
            <a:br>
              <a:rPr lang="en-US" sz="1600" dirty="0"/>
            </a:br>
            <a:r>
              <a:rPr lang="en-US" sz="1600" dirty="0"/>
              <a:t> Directly before or after a substantial business discussion. </a:t>
            </a:r>
            <a:br>
              <a:rPr lang="en-US" sz="1600" dirty="0"/>
            </a:br>
            <a:r>
              <a:rPr lang="en-US" sz="1600" dirty="0" smtClean="0"/>
              <a:t/>
            </a:r>
            <a:br>
              <a:rPr lang="en-US" sz="1600" dirty="0" smtClean="0"/>
            </a:br>
            <a:r>
              <a:rPr lang="en-US" sz="1600" dirty="0" smtClean="0"/>
              <a:t>Generally</a:t>
            </a:r>
            <a:r>
              <a:rPr lang="en-US" sz="1600" dirty="0"/>
              <a:t>, an expense is associated with the active conduct of a business if there is a clear business reason for incurring it. The purpose may be to get new business or to encourage the continuation of an existing relationship. These activities are not required to occur in a clear business setting. Whether a business discussion is substantial depends on the facts of each case. A business discussion will not be considered substantial unless you can show that you actively engaged in the discussion, meeting, negotiation or other business transaction to get income or some other specific business benefit. You must be able to show that the business discussion was substantial in relation to the meal. Reg. §1.274-2(c) and (d) </a:t>
            </a:r>
            <a:r>
              <a:rPr lang="en-US" sz="1200" dirty="0" smtClean="0"/>
              <a:t/>
            </a:r>
            <a:br>
              <a:rPr lang="en-US" sz="1200" dirty="0" smtClean="0"/>
            </a:br>
            <a:r>
              <a:rPr lang="en-US" sz="1200" dirty="0">
                <a:hlinkClick r:id="rId2"/>
              </a:rPr>
              <a:t/>
            </a:r>
            <a:br>
              <a:rPr lang="en-US" sz="1200" dirty="0">
                <a:hlinkClick r:id="rId2"/>
              </a:rPr>
            </a:br>
            <a:r>
              <a:rPr lang="en-US" sz="1200" dirty="0">
                <a:hlinkClick r:id="rId2"/>
              </a:rPr>
              <a:t>https://www.irs.gov/pub/irs-pdf/p5137.pdf </a:t>
            </a:r>
            <a:r>
              <a:rPr lang="en-US" sz="1200" dirty="0" smtClean="0">
                <a:hlinkClick r:id="rId2"/>
              </a:rPr>
              <a:t>         pp</a:t>
            </a:r>
            <a:r>
              <a:rPr lang="en-US" sz="1200" dirty="0">
                <a:hlinkClick r:id="rId2"/>
              </a:rPr>
              <a:t>. 46 - 47 </a:t>
            </a:r>
            <a:endParaRPr lang="en-US" sz="1200" dirty="0"/>
          </a:p>
        </p:txBody>
      </p:sp>
    </p:spTree>
    <p:extLst>
      <p:ext uri="{BB962C8B-B14F-4D97-AF65-F5344CB8AC3E}">
        <p14:creationId xmlns:p14="http://schemas.microsoft.com/office/powerpoint/2010/main" val="4120674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156</Words>
  <Application>Microsoft Office PowerPoint</Application>
  <PresentationFormat>Widescreen</PresentationFormat>
  <Paragraphs>34</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Calibri Light</vt:lpstr>
      <vt:lpstr>Office Theme</vt:lpstr>
      <vt:lpstr>Microsoft Word Document</vt:lpstr>
      <vt:lpstr>Accounting Advisories</vt:lpstr>
      <vt:lpstr>PowerPoint Presentation</vt:lpstr>
      <vt:lpstr>PowerPoint Presentation</vt:lpstr>
      <vt:lpstr>Why are we doing this?</vt:lpstr>
      <vt:lpstr>Accounting Advisory No. 2017-01  Per Diem Tax – Day Trips</vt:lpstr>
      <vt:lpstr> Meals Away From Tax Home But Not Overnight Generally, these meals are taxable as wages to the employee because travel must be away from home overnight to be excludable.   Example: An employee is required to travel out of town to work for the day. The employer agrees to pay for the employee’s meals while away. The employee leaves home at 7:00 a.m. and returns home at 9:00 p.m. Before the employee returns in the evening, the employee takes a nap in his car for an hour.   Although the employee is away from his tax home for substantially longer than a normal work day and even stops for rest, the rest is not considered to be substantial. The employee is not considered to be away from home overnight. Any meal money that the employee receives is taxable as wages.   https://www.irs.gov/pub/irs-pdf/p5137.pdf      p.46 </vt:lpstr>
      <vt:lpstr>PowerPoint Presentation</vt:lpstr>
      <vt:lpstr>Accounting Advisory No. 2017-02 Meal Tax - Meetings</vt:lpstr>
      <vt:lpstr>Reimbursements or allowances provided to employees for meals in the course of entertaining customers may be excludable if the expenses are ordinary and necessary, and meet either a Directly-Related Test or an Associated Entertainment Test.   Directly-Related Test – Entertainment-related meal reimbursements may be excludable from wages if:   The main purpose of the combined business and meal is the active conduct of business;   Business is actually conducted during the meal period; and   There is more than a general expectation of deriving income or some other specific business benefit at some future time.  All of the facts must be considered, including the nature of the business transacted and the reasons for conducting business during the meal. If the meal takes place in a clear business setting and is for your business or work, the expenses are considered directly related to your business or work. Reg. §1.274-2(c) and (d)   Examples of Directly-Related Meals or Entertainment   Meals at a hospitality room sponsored by an employer at a convention.   Entertainment of civic leaders at the opening of a new city hall.   Associated Entertainment Test - Entertainment-related meal reimbursements meet the associated test and are excludable if the entertainment is:   Associated with the active conduct of the employer’s business; and   Directly before or after a substantial business discussion.   Generally, an expense is associated with the active conduct of a business if there is a clear business reason for incurring it. The purpose may be to get new business or to encourage the continuation of an existing relationship. These activities are not required to occur in a clear business setting. Whether a business discussion is substantial depends on the facts of each case. A business discussion will not be considered substantial unless you can show that you actively engaged in the discussion, meeting, negotiation or other business transaction to get income or some other specific business benefit. You must be able to show that the business discussion was substantial in relation to the meal. Reg. §1.274-2(c) and (d)   https://www.irs.gov/pub/irs-pdf/p5137.pdf          pp. 46 - 47 </vt:lpstr>
      <vt:lpstr>PowerPoint Presentation</vt:lpstr>
      <vt:lpstr>PowerPoint Presentation</vt:lpstr>
    </vt:vector>
  </TitlesOfParts>
  <Company>Paloverde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Advisories</dc:title>
  <dc:creator>Dana Maxfield</dc:creator>
  <cp:lastModifiedBy>Dana Maxfield</cp:lastModifiedBy>
  <cp:revision>7</cp:revision>
  <dcterms:created xsi:type="dcterms:W3CDTF">2017-04-03T22:52:09Z</dcterms:created>
  <dcterms:modified xsi:type="dcterms:W3CDTF">2017-04-03T23:49:22Z</dcterms:modified>
</cp:coreProperties>
</file>